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3" r:id="rId3"/>
    <p:sldId id="264" r:id="rId4"/>
    <p:sldId id="265" r:id="rId5"/>
  </p:sldIdLst>
  <p:sldSz cx="12192000" cy="6858000"/>
  <p:notesSz cx="7102475" cy="10234613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364" autoAdjust="0"/>
  </p:normalViewPr>
  <p:slideViewPr>
    <p:cSldViewPr snapToGrid="0">
      <p:cViewPr varScale="1">
        <p:scale>
          <a:sx n="86" d="100"/>
          <a:sy n="86" d="100"/>
        </p:scale>
        <p:origin x="61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Relationship Id="rId4" Type="http://schemas.openxmlformats.org/officeDocument/2006/relationships/image" Target="../media/image1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67CC-21E2-45C9-8F0C-FBCFEA559F7D}" type="datetimeFigureOut">
              <a:rPr lang="uk-UA" smtClean="0"/>
              <a:pPr/>
              <a:t>23.07.2024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DB98E-CBFA-48CD-AF0B-45CCF90AD8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0637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67CC-21E2-45C9-8F0C-FBCFEA559F7D}" type="datetimeFigureOut">
              <a:rPr lang="uk-UA" smtClean="0"/>
              <a:pPr/>
              <a:t>23.07.2024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DB98E-CBFA-48CD-AF0B-45CCF90AD8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3222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67CC-21E2-45C9-8F0C-FBCFEA559F7D}" type="datetimeFigureOut">
              <a:rPr lang="uk-UA" smtClean="0"/>
              <a:pPr/>
              <a:t>23.07.2024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DB98E-CBFA-48CD-AF0B-45CCF90AD8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7499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67CC-21E2-45C9-8F0C-FBCFEA559F7D}" type="datetimeFigureOut">
              <a:rPr lang="uk-UA" smtClean="0"/>
              <a:pPr/>
              <a:t>23.07.2024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DB98E-CBFA-48CD-AF0B-45CCF90AD8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12115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67CC-21E2-45C9-8F0C-FBCFEA559F7D}" type="datetimeFigureOut">
              <a:rPr lang="uk-UA" smtClean="0"/>
              <a:pPr/>
              <a:t>23.07.2024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DB98E-CBFA-48CD-AF0B-45CCF90AD8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4486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67CC-21E2-45C9-8F0C-FBCFEA559F7D}" type="datetimeFigureOut">
              <a:rPr lang="uk-UA" smtClean="0"/>
              <a:pPr/>
              <a:t>23.07.2024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DB98E-CBFA-48CD-AF0B-45CCF90AD8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0186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67CC-21E2-45C9-8F0C-FBCFEA559F7D}" type="datetimeFigureOut">
              <a:rPr lang="uk-UA" smtClean="0"/>
              <a:pPr/>
              <a:t>23.07.2024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DB98E-CBFA-48CD-AF0B-45CCF90AD8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4092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67CC-21E2-45C9-8F0C-FBCFEA559F7D}" type="datetimeFigureOut">
              <a:rPr lang="uk-UA" smtClean="0"/>
              <a:pPr/>
              <a:t>23.07.2024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DB98E-CBFA-48CD-AF0B-45CCF90AD8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77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67CC-21E2-45C9-8F0C-FBCFEA559F7D}" type="datetimeFigureOut">
              <a:rPr lang="uk-UA" smtClean="0"/>
              <a:pPr/>
              <a:t>23.07.2024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DB98E-CBFA-48CD-AF0B-45CCF90AD8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1105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67CC-21E2-45C9-8F0C-FBCFEA559F7D}" type="datetimeFigureOut">
              <a:rPr lang="uk-UA" smtClean="0"/>
              <a:pPr/>
              <a:t>23.07.2024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DB98E-CBFA-48CD-AF0B-45CCF90AD8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0614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67CC-21E2-45C9-8F0C-FBCFEA559F7D}" type="datetimeFigureOut">
              <a:rPr lang="uk-UA" smtClean="0"/>
              <a:pPr/>
              <a:t>23.07.2024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DB98E-CBFA-48CD-AF0B-45CCF90AD8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7261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76000"/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CrisscrossEtching trans="56000" pressure="20"/>
                    </a14:imgEffect>
                  </a14:imgLayer>
                </a14:imgProps>
              </a:ext>
            </a:extLst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D67CC-21E2-45C9-8F0C-FBCFEA559F7D}" type="datetimeFigureOut">
              <a:rPr lang="uk-UA" smtClean="0"/>
              <a:pPr/>
              <a:t>23.07.2024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DB98E-CBFA-48CD-AF0B-45CCF90AD8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3683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6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.bin"/><Relationship Id="rId4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6.pn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3.bin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6.png"/><Relationship Id="rId7" Type="http://schemas.openxmlformats.org/officeDocument/2006/relationships/oleObject" Target="../embeddings/oleObject6.bin"/><Relationship Id="rId12" Type="http://schemas.openxmlformats.org/officeDocument/2006/relationships/image" Target="../media/image1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e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1.emf"/><Relationship Id="rId4" Type="http://schemas.microsoft.com/office/2007/relationships/hdphoto" Target="../media/hdphoto3.wdp"/><Relationship Id="rId9" Type="http://schemas.openxmlformats.org/officeDocument/2006/relationships/oleObject" Target="../embeddings/oleObject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1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328160" y="0"/>
            <a:ext cx="7863840" cy="5974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Головне управління статистики у Київській області</a:t>
            </a:r>
          </a:p>
        </p:txBody>
      </p:sp>
      <p:sp>
        <p:nvSpPr>
          <p:cNvPr id="5" name="Підзаголовок 2"/>
          <p:cNvSpPr txBox="1">
            <a:spLocks/>
          </p:cNvSpPr>
          <p:nvPr/>
        </p:nvSpPr>
        <p:spPr>
          <a:xfrm>
            <a:off x="858981" y="2062450"/>
            <a:ext cx="10945092" cy="23710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Індекси споживчих цін</a:t>
            </a:r>
            <a:br>
              <a:rPr lang="uk-UA" sz="4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uk-UA" sz="4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Київській області</a:t>
            </a:r>
            <a:br>
              <a:rPr lang="uk-UA" sz="4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uk-UA" sz="4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 </a:t>
            </a:r>
            <a:r>
              <a:rPr lang="uk-UA" sz="40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червні 2024 </a:t>
            </a:r>
            <a:r>
              <a:rPr lang="uk-UA" sz="4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року</a:t>
            </a:r>
          </a:p>
          <a:p>
            <a:endParaRPr lang="uk-UA" sz="20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uk-UA" sz="20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Рисунок 5" descr="ціни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580915" y="5583431"/>
            <a:ext cx="1043074" cy="104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85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7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7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кутник 14"/>
          <p:cNvSpPr/>
          <p:nvPr/>
        </p:nvSpPr>
        <p:spPr>
          <a:xfrm>
            <a:off x="4849090" y="134982"/>
            <a:ext cx="74300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Головне управління статистики у Київській області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64249" y="412391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b="1" dirty="0"/>
              <a:t>Зміни споживчих цін</a:t>
            </a:r>
            <a:endParaRPr lang="ru-RU" dirty="0"/>
          </a:p>
          <a:p>
            <a:pPr algn="ctr"/>
            <a:r>
              <a:rPr lang="uk-UA" dirty="0"/>
              <a:t>(у % до </a:t>
            </a:r>
            <a:r>
              <a:rPr lang="uk-UA" dirty="0" smtClean="0"/>
              <a:t>грудня попереднього року)</a:t>
            </a:r>
            <a:endParaRPr lang="ru-RU" dirty="0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6977517" y="1531481"/>
            <a:ext cx="438626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/>
              <a:t>Індекс</a:t>
            </a:r>
            <a:r>
              <a:rPr lang="ru-RU" sz="1600" b="1" dirty="0"/>
              <a:t> </a:t>
            </a:r>
            <a:r>
              <a:rPr lang="ru-RU" sz="1600" b="1" dirty="0" err="1"/>
              <a:t>споживчих</a:t>
            </a:r>
            <a:r>
              <a:rPr lang="ru-RU" sz="1600" b="1" dirty="0"/>
              <a:t> </a:t>
            </a:r>
            <a:r>
              <a:rPr lang="ru-RU" sz="1600" b="1" dirty="0" err="1"/>
              <a:t>цін</a:t>
            </a:r>
            <a:r>
              <a:rPr lang="ru-RU" sz="1600" b="1" dirty="0"/>
              <a:t> в </a:t>
            </a:r>
            <a:r>
              <a:rPr lang="ru-RU" sz="1600" b="1" dirty="0" err="1"/>
              <a:t>Україні</a:t>
            </a:r>
            <a:r>
              <a:rPr lang="ru-RU" sz="1600" b="1" dirty="0"/>
              <a:t> </a:t>
            </a:r>
            <a:br>
              <a:rPr lang="ru-RU" sz="1600" b="1" dirty="0"/>
            </a:br>
            <a:r>
              <a:rPr lang="ru-RU" sz="1600" b="1" dirty="0"/>
              <a:t>та </a:t>
            </a:r>
            <a:r>
              <a:rPr lang="ru-RU" sz="1600" b="1" dirty="0" err="1"/>
              <a:t>Київській</a:t>
            </a:r>
            <a:r>
              <a:rPr lang="ru-RU" sz="1600" b="1" dirty="0"/>
              <a:t> </a:t>
            </a:r>
            <a:r>
              <a:rPr lang="ru-RU" sz="1600" b="1" dirty="0" err="1"/>
              <a:t>області</a:t>
            </a:r>
            <a:r>
              <a:rPr lang="ru-RU" sz="1600" b="1" dirty="0"/>
              <a:t/>
            </a:r>
            <a:br>
              <a:rPr lang="ru-RU" sz="1600" b="1" dirty="0"/>
            </a:br>
            <a:r>
              <a:rPr lang="ru-RU" sz="1400" i="1" dirty="0"/>
              <a:t>(</a:t>
            </a:r>
            <a:r>
              <a:rPr lang="ru-RU" sz="1400" i="1" dirty="0" err="1"/>
              <a:t>грудень</a:t>
            </a:r>
            <a:r>
              <a:rPr lang="ru-RU" sz="1400" i="1" dirty="0"/>
              <a:t> до </a:t>
            </a:r>
            <a:r>
              <a:rPr lang="ru-RU" sz="1400" i="1" dirty="0" err="1"/>
              <a:t>грудня</a:t>
            </a:r>
            <a:r>
              <a:rPr lang="ru-RU" sz="1400" i="1" dirty="0"/>
              <a:t> </a:t>
            </a:r>
            <a:r>
              <a:rPr lang="ru-RU" sz="1400" i="1" dirty="0" err="1"/>
              <a:t>попереднього</a:t>
            </a:r>
            <a:r>
              <a:rPr lang="ru-RU" sz="1400" i="1" dirty="0"/>
              <a:t> року; </a:t>
            </a:r>
            <a:r>
              <a:rPr lang="ru-RU" sz="1400" i="1" dirty="0" err="1"/>
              <a:t>відсотків</a:t>
            </a:r>
            <a:r>
              <a:rPr lang="ru-RU" sz="1400" i="1" dirty="0"/>
              <a:t>)</a:t>
            </a:r>
            <a:endParaRPr lang="ru-RU" sz="1400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560112"/>
              </p:ext>
            </p:extLst>
          </p:nvPr>
        </p:nvGraphicFramePr>
        <p:xfrm>
          <a:off x="7147380" y="2742155"/>
          <a:ext cx="4216400" cy="3108960"/>
        </p:xfrm>
        <a:graphic>
          <a:graphicData uri="http://schemas.openxmlformats.org/drawingml/2006/table">
            <a:tbl>
              <a:tblPr/>
              <a:tblGrid>
                <a:gridCol w="1092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Рік</a:t>
                      </a:r>
                      <a:endParaRPr lang="ru-RU" sz="1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по Київській області</a:t>
                      </a:r>
                      <a:endParaRPr lang="ru-RU" sz="1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по Україні</a:t>
                      </a:r>
                      <a:endParaRPr lang="ru-RU" sz="1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2019</a:t>
                      </a:r>
                      <a:endParaRPr lang="ru-RU" sz="1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104,4 </a:t>
                      </a:r>
                      <a:endParaRPr lang="ru-RU" sz="1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104,1 </a:t>
                      </a:r>
                      <a:endParaRPr lang="ru-RU" sz="1800">
                        <a:solidFill>
                          <a:schemeClr val="accent5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2020</a:t>
                      </a:r>
                      <a:endParaRPr lang="ru-RU" sz="1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105,2 </a:t>
                      </a:r>
                      <a:endParaRPr lang="ru-RU" sz="1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105,0 </a:t>
                      </a:r>
                      <a:endParaRPr lang="ru-RU" sz="1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2021</a:t>
                      </a:r>
                      <a:endParaRPr lang="ru-RU" sz="1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110,4</a:t>
                      </a:r>
                      <a:endParaRPr lang="ru-RU" sz="1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110,0</a:t>
                      </a:r>
                      <a:endParaRPr lang="ru-RU" sz="1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2022</a:t>
                      </a:r>
                      <a:endParaRPr lang="ru-RU" sz="1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126,8</a:t>
                      </a:r>
                      <a:endParaRPr lang="ru-RU" sz="1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126,6</a:t>
                      </a:r>
                      <a:endParaRPr lang="ru-RU" sz="1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2023</a:t>
                      </a:r>
                      <a:endParaRPr lang="ru-RU" sz="1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105,3</a:t>
                      </a:r>
                      <a:endParaRPr lang="ru-RU" sz="1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105,1</a:t>
                      </a:r>
                      <a:endParaRPr lang="ru-RU" sz="1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spc="-30" baseline="0" dirty="0" smtClean="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Calibri"/>
                        </a:rPr>
                        <a:t>Червень 2024</a:t>
                      </a:r>
                      <a:endParaRPr lang="ru-RU" sz="1800" spc="-30" baseline="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uk-UA" sz="1800" baseline="0" dirty="0" smtClean="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104,5</a:t>
                      </a:r>
                      <a:endParaRPr lang="ru-RU" sz="1800" baseline="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uk-UA" sz="1800" baseline="0" dirty="0" smtClean="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104,2</a:t>
                      </a:r>
                      <a:endParaRPr lang="ru-RU" sz="1800" baseline="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2" name="Rectangle 72">
            <a:extLst>
              <a:ext uri="{FF2B5EF4-FFF2-40B4-BE49-F238E27FC236}">
                <a16:creationId xmlns:a16="http://schemas.microsoft.com/office/drawing/2014/main" xmlns="" id="{EFD3857C-F89A-4203-B709-31B5AE2FB9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41" y="163297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6" name="Rectangle 74">
            <a:extLst>
              <a:ext uri="{FF2B5EF4-FFF2-40B4-BE49-F238E27FC236}">
                <a16:creationId xmlns:a16="http://schemas.microsoft.com/office/drawing/2014/main" xmlns="" id="{E6410594-5765-4C7E-A7D0-7DEB256FEA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399" y="461587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4" name="Rectangle 86"/>
          <p:cNvSpPr>
            <a:spLocks noChangeArrowheads="1"/>
          </p:cNvSpPr>
          <p:nvPr/>
        </p:nvSpPr>
        <p:spPr bwMode="auto">
          <a:xfrm>
            <a:off x="164249" y="173446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9" name="Rectangle 88"/>
          <p:cNvSpPr>
            <a:spLocks noChangeArrowheads="1"/>
          </p:cNvSpPr>
          <p:nvPr/>
        </p:nvSpPr>
        <p:spPr bwMode="auto">
          <a:xfrm>
            <a:off x="345224" y="482572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5" name="Rectangle 112"/>
          <p:cNvSpPr>
            <a:spLocks noChangeArrowheads="1"/>
          </p:cNvSpPr>
          <p:nvPr/>
        </p:nvSpPr>
        <p:spPr bwMode="auto">
          <a:xfrm flipV="1">
            <a:off x="87141" y="1694826"/>
            <a:ext cx="1289732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2" name="Rectangle 114"/>
          <p:cNvSpPr>
            <a:spLocks noChangeArrowheads="1"/>
          </p:cNvSpPr>
          <p:nvPr/>
        </p:nvSpPr>
        <p:spPr bwMode="auto">
          <a:xfrm flipV="1">
            <a:off x="345224" y="4698803"/>
            <a:ext cx="1332243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8" name="Rectangle 13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7" name="Rectangle 140"/>
          <p:cNvSpPr>
            <a:spLocks noChangeArrowheads="1"/>
          </p:cNvSpPr>
          <p:nvPr/>
        </p:nvSpPr>
        <p:spPr bwMode="auto">
          <a:xfrm>
            <a:off x="808641" y="469880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7" name="Rectangle 16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1" name="Rectangle 162"/>
          <p:cNvSpPr>
            <a:spLocks noChangeArrowheads="1"/>
          </p:cNvSpPr>
          <p:nvPr/>
        </p:nvSpPr>
        <p:spPr bwMode="auto">
          <a:xfrm flipV="1">
            <a:off x="164250" y="4855468"/>
            <a:ext cx="1305669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0" name="Rectangle 184"/>
          <p:cNvSpPr>
            <a:spLocks noChangeArrowheads="1"/>
          </p:cNvSpPr>
          <p:nvPr/>
        </p:nvSpPr>
        <p:spPr bwMode="auto">
          <a:xfrm>
            <a:off x="299531" y="170687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3" name="Rectangle 186"/>
          <p:cNvSpPr>
            <a:spLocks noChangeArrowheads="1"/>
          </p:cNvSpPr>
          <p:nvPr/>
        </p:nvSpPr>
        <p:spPr bwMode="auto">
          <a:xfrm flipV="1">
            <a:off x="480506" y="4719578"/>
            <a:ext cx="1245626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6" name="Rectangle 208"/>
          <p:cNvSpPr>
            <a:spLocks noChangeArrowheads="1"/>
          </p:cNvSpPr>
          <p:nvPr/>
        </p:nvSpPr>
        <p:spPr bwMode="auto">
          <a:xfrm>
            <a:off x="222423" y="165153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5" name="Rectangle 210"/>
          <p:cNvSpPr>
            <a:spLocks noChangeArrowheads="1"/>
          </p:cNvSpPr>
          <p:nvPr/>
        </p:nvSpPr>
        <p:spPr bwMode="auto">
          <a:xfrm>
            <a:off x="403398" y="474452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8" name="Rectangle 232"/>
          <p:cNvSpPr>
            <a:spLocks noChangeArrowheads="1"/>
          </p:cNvSpPr>
          <p:nvPr/>
        </p:nvSpPr>
        <p:spPr bwMode="auto">
          <a:xfrm>
            <a:off x="222423" y="158472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7" name="Rectangle 234"/>
          <p:cNvSpPr>
            <a:spLocks noChangeArrowheads="1"/>
          </p:cNvSpPr>
          <p:nvPr/>
        </p:nvSpPr>
        <p:spPr bwMode="auto">
          <a:xfrm flipV="1">
            <a:off x="403397" y="4637684"/>
            <a:ext cx="1262469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2" name="Rectangle 256"/>
          <p:cNvSpPr>
            <a:spLocks noChangeArrowheads="1"/>
          </p:cNvSpPr>
          <p:nvPr/>
        </p:nvSpPr>
        <p:spPr bwMode="auto">
          <a:xfrm flipV="1">
            <a:off x="87141" y="3347449"/>
            <a:ext cx="1248758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8" name="Прямоугольник 13"/>
          <p:cNvSpPr/>
          <p:nvPr/>
        </p:nvSpPr>
        <p:spPr>
          <a:xfrm>
            <a:off x="385283" y="109904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b="1" dirty="0"/>
              <a:t>Зміни споживчих цін</a:t>
            </a:r>
            <a:endParaRPr lang="ru-RU" dirty="0"/>
          </a:p>
          <a:p>
            <a:pPr algn="ctr"/>
            <a:r>
              <a:rPr lang="uk-UA" dirty="0"/>
              <a:t>(у % до попереднього місяця)</a:t>
            </a:r>
            <a:endParaRPr lang="ru-RU" dirty="0"/>
          </a:p>
        </p:txBody>
      </p:sp>
      <p:sp>
        <p:nvSpPr>
          <p:cNvPr id="19" name="Rectangle 264"/>
          <p:cNvSpPr>
            <a:spLocks noChangeArrowheads="1"/>
          </p:cNvSpPr>
          <p:nvPr/>
        </p:nvSpPr>
        <p:spPr bwMode="auto">
          <a:xfrm>
            <a:off x="222423" y="153242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9" name="Rectangle 266"/>
          <p:cNvSpPr>
            <a:spLocks noChangeArrowheads="1"/>
          </p:cNvSpPr>
          <p:nvPr/>
        </p:nvSpPr>
        <p:spPr bwMode="auto">
          <a:xfrm>
            <a:off x="480506" y="487253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6" name="Rectangle 286"/>
          <p:cNvSpPr>
            <a:spLocks noChangeArrowheads="1"/>
          </p:cNvSpPr>
          <p:nvPr/>
        </p:nvSpPr>
        <p:spPr bwMode="auto">
          <a:xfrm>
            <a:off x="299531" y="190014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32" name="Rectangle 288"/>
          <p:cNvSpPr>
            <a:spLocks noChangeArrowheads="1"/>
          </p:cNvSpPr>
          <p:nvPr/>
        </p:nvSpPr>
        <p:spPr bwMode="auto">
          <a:xfrm>
            <a:off x="480506" y="482744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4" name="Rectangle 306"/>
          <p:cNvSpPr>
            <a:spLocks noChangeArrowheads="1"/>
          </p:cNvSpPr>
          <p:nvPr/>
        </p:nvSpPr>
        <p:spPr bwMode="auto">
          <a:xfrm>
            <a:off x="164249" y="182925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34" name="Rectangle 308"/>
          <p:cNvSpPr>
            <a:spLocks noChangeArrowheads="1"/>
          </p:cNvSpPr>
          <p:nvPr/>
        </p:nvSpPr>
        <p:spPr bwMode="auto">
          <a:xfrm flipV="1">
            <a:off x="38105" y="4940938"/>
            <a:ext cx="1242586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31" name="Rectangle 330"/>
          <p:cNvSpPr>
            <a:spLocks noChangeArrowheads="1"/>
          </p:cNvSpPr>
          <p:nvPr/>
        </p:nvSpPr>
        <p:spPr bwMode="auto">
          <a:xfrm>
            <a:off x="480506" y="192817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36" name="Rectangle 333"/>
          <p:cNvSpPr>
            <a:spLocks noChangeArrowheads="1"/>
          </p:cNvSpPr>
          <p:nvPr/>
        </p:nvSpPr>
        <p:spPr bwMode="auto">
          <a:xfrm>
            <a:off x="671005" y="472639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30" name="Об'єкт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690089"/>
              </p:ext>
            </p:extLst>
          </p:nvPr>
        </p:nvGraphicFramePr>
        <p:xfrm>
          <a:off x="176155" y="2011095"/>
          <a:ext cx="6072188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" name="Діаграма" r:id="rId5" imgW="6077085" imgH="2133690" progId="MSGraph.Chart.8">
                  <p:embed/>
                </p:oleObj>
              </mc:Choice>
              <mc:Fallback>
                <p:oleObj name="Діаграма" r:id="rId5" imgW="6077085" imgH="2133690" progId="MSGraph.Chart.8">
                  <p:embed/>
                  <p:pic>
                    <p:nvPicPr>
                      <p:cNvPr id="0" name="Object 3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155" y="2011095"/>
                        <a:ext cx="6072188" cy="213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Rectangle 356"/>
          <p:cNvSpPr>
            <a:spLocks noChangeArrowheads="1"/>
          </p:cNvSpPr>
          <p:nvPr/>
        </p:nvSpPr>
        <p:spPr bwMode="auto">
          <a:xfrm>
            <a:off x="320003" y="472639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38" name="Об'єкт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5178282"/>
              </p:ext>
            </p:extLst>
          </p:nvPr>
        </p:nvGraphicFramePr>
        <p:xfrm>
          <a:off x="320003" y="4726393"/>
          <a:ext cx="5905500" cy="194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" name="Діаграма" r:id="rId7" imgW="5905548" imgH="1943177" progId="MSGraph.Chart.8">
                  <p:embed/>
                </p:oleObj>
              </mc:Choice>
              <mc:Fallback>
                <p:oleObj name="Діаграма" r:id="rId7" imgW="5905548" imgH="1943177" progId="MSGraph.Chart.8">
                  <p:embed/>
                  <p:pic>
                    <p:nvPicPr>
                      <p:cNvPr id="0" name="Object 3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03" y="4726393"/>
                        <a:ext cx="5905500" cy="194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7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7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91885" y="1088349"/>
            <a:ext cx="43139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ЗНИЖЕННЯ ЦІН У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ЧЕРВНІ 2024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РОКУ 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% до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попереднього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місяця</a:t>
            </a:r>
            <a:endParaRPr lang="ru-RU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9514" y="1734680"/>
            <a:ext cx="399143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050"/>
              </a:buClr>
            </a:pPr>
            <a:r>
              <a:rPr lang="ru-RU" sz="2000" dirty="0" smtClean="0">
                <a:solidFill>
                  <a:srgbClr val="00B050"/>
                </a:solidFill>
              </a:rPr>
              <a:t>▼ </a:t>
            </a:r>
            <a:r>
              <a:rPr lang="uk-UA" sz="2000" dirty="0" smtClean="0">
                <a:solidFill>
                  <a:srgbClr val="00B050"/>
                </a:solidFill>
              </a:rPr>
              <a:t>-</a:t>
            </a:r>
            <a:r>
              <a:rPr lang="ru-RU" sz="2000" dirty="0" smtClean="0">
                <a:solidFill>
                  <a:srgbClr val="00B050"/>
                </a:solidFill>
              </a:rPr>
              <a:t> </a:t>
            </a:r>
            <a:r>
              <a:rPr lang="uk-UA" sz="2000" dirty="0" smtClean="0">
                <a:solidFill>
                  <a:srgbClr val="00B050"/>
                </a:solidFill>
              </a:rPr>
              <a:t>1,1%  </a:t>
            </a:r>
            <a:r>
              <a:rPr lang="uk-UA" sz="2000" dirty="0" smtClean="0">
                <a:solidFill>
                  <a:schemeClr val="accent5">
                    <a:lumMod val="50000"/>
                  </a:schemeClr>
                </a:solidFill>
              </a:rPr>
              <a:t>фрукти</a:t>
            </a:r>
          </a:p>
          <a:p>
            <a:r>
              <a:rPr lang="ru-RU" sz="2000" dirty="0" smtClean="0">
                <a:solidFill>
                  <a:srgbClr val="00B050"/>
                </a:solidFill>
              </a:rPr>
              <a:t>▼</a:t>
            </a:r>
            <a:r>
              <a:rPr lang="uk-UA" sz="2000" dirty="0" smtClean="0">
                <a:solidFill>
                  <a:srgbClr val="00B050"/>
                </a:solidFill>
              </a:rPr>
              <a:t> - 1,2%  </a:t>
            </a:r>
            <a:r>
              <a:rPr lang="uk-UA" sz="2000" dirty="0">
                <a:solidFill>
                  <a:srgbClr val="002060"/>
                </a:solidFill>
              </a:rPr>
              <a:t>одяг</a:t>
            </a:r>
          </a:p>
          <a:p>
            <a:pPr>
              <a:buClr>
                <a:srgbClr val="00B050"/>
              </a:buClr>
            </a:pPr>
            <a:r>
              <a:rPr lang="ru-RU" sz="2000" dirty="0" smtClean="0">
                <a:solidFill>
                  <a:srgbClr val="00B050"/>
                </a:solidFill>
              </a:rPr>
              <a:t>▼</a:t>
            </a:r>
            <a:r>
              <a:rPr lang="uk-UA" sz="2000" dirty="0">
                <a:solidFill>
                  <a:srgbClr val="00B050"/>
                </a:solidFill>
              </a:rPr>
              <a:t> </a:t>
            </a:r>
            <a:r>
              <a:rPr lang="uk-UA" sz="2000" dirty="0" smtClean="0">
                <a:solidFill>
                  <a:srgbClr val="00B050"/>
                </a:solidFill>
              </a:rPr>
              <a:t>- 2,3%  </a:t>
            </a:r>
            <a:r>
              <a:rPr lang="uk-UA" sz="2000" dirty="0" smtClean="0">
                <a:solidFill>
                  <a:srgbClr val="002060"/>
                </a:solidFill>
              </a:rPr>
              <a:t>м</a:t>
            </a:r>
            <a:r>
              <a:rPr lang="en-US" sz="2000" dirty="0">
                <a:solidFill>
                  <a:srgbClr val="002060"/>
                </a:solidFill>
              </a:rPr>
              <a:t>’</a:t>
            </a:r>
            <a:r>
              <a:rPr lang="ru-RU" sz="2000" dirty="0" err="1">
                <a:solidFill>
                  <a:srgbClr val="002060"/>
                </a:solidFill>
              </a:rPr>
              <a:t>ясо</a:t>
            </a:r>
            <a:r>
              <a:rPr lang="ru-RU" sz="2000" dirty="0">
                <a:solidFill>
                  <a:srgbClr val="002060"/>
                </a:solidFill>
              </a:rPr>
              <a:t> та м</a:t>
            </a:r>
            <a:r>
              <a:rPr lang="en-US" sz="2000" dirty="0">
                <a:solidFill>
                  <a:srgbClr val="002060"/>
                </a:solidFill>
              </a:rPr>
              <a:t>’</a:t>
            </a:r>
            <a:r>
              <a:rPr lang="ru-RU" sz="2000" dirty="0">
                <a:solidFill>
                  <a:srgbClr val="002060"/>
                </a:solidFill>
              </a:rPr>
              <a:t>я</a:t>
            </a:r>
            <a:r>
              <a:rPr lang="uk-UA" sz="2000" dirty="0" err="1">
                <a:solidFill>
                  <a:srgbClr val="002060"/>
                </a:solidFill>
              </a:rPr>
              <a:t>сопродукти</a:t>
            </a:r>
            <a:endParaRPr lang="uk-UA" sz="2000" dirty="0">
              <a:solidFill>
                <a:srgbClr val="002060"/>
              </a:solidFill>
            </a:endParaRPr>
          </a:p>
          <a:p>
            <a:pPr>
              <a:buClr>
                <a:srgbClr val="00B050"/>
              </a:buClr>
            </a:pPr>
            <a:endParaRPr lang="uk-UA" sz="2000" dirty="0">
              <a:solidFill>
                <a:srgbClr val="002060"/>
              </a:solidFill>
            </a:endParaRPr>
          </a:p>
          <a:p>
            <a:pPr>
              <a:buClr>
                <a:srgbClr val="00B050"/>
              </a:buClr>
            </a:pP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37015" y="3658283"/>
            <a:ext cx="43139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ЗРОСТАННЯ ЦІН У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ЧЕРВНІ 2024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РОКУ 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% до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попереднього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місяця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59514" y="4355321"/>
            <a:ext cx="383424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▲   0,9</a:t>
            </a:r>
            <a:r>
              <a:rPr lang="uk-UA" sz="2000" dirty="0" smtClean="0">
                <a:solidFill>
                  <a:srgbClr val="FF0000"/>
                </a:solidFill>
              </a:rPr>
              <a:t>%  </a:t>
            </a:r>
            <a:r>
              <a:rPr lang="uk-UA" sz="2000" dirty="0" smtClean="0">
                <a:solidFill>
                  <a:srgbClr val="002060"/>
                </a:solidFill>
              </a:rPr>
              <a:t>хліб</a:t>
            </a:r>
            <a:endParaRPr lang="uk-UA" sz="2000" dirty="0">
              <a:solidFill>
                <a:srgbClr val="002060"/>
              </a:solidFill>
            </a:endParaRPr>
          </a:p>
          <a:p>
            <a:r>
              <a:rPr lang="ru-RU" sz="2000" dirty="0" smtClean="0">
                <a:solidFill>
                  <a:srgbClr val="FF0000"/>
                </a:solidFill>
              </a:rPr>
              <a:t>▲ </a:t>
            </a:r>
            <a:r>
              <a:rPr lang="ru-RU" sz="2000" dirty="0" smtClean="0">
                <a:solidFill>
                  <a:srgbClr val="00B050"/>
                </a:solidFill>
              </a:rPr>
              <a:t>  </a:t>
            </a:r>
            <a:r>
              <a:rPr lang="uk-UA" sz="2000" dirty="0" smtClean="0">
                <a:solidFill>
                  <a:srgbClr val="FF0000"/>
                </a:solidFill>
              </a:rPr>
              <a:t>1,5%</a:t>
            </a:r>
            <a:r>
              <a:rPr lang="uk-UA" sz="2000" dirty="0" smtClean="0">
                <a:solidFill>
                  <a:srgbClr val="00B050"/>
                </a:solidFill>
              </a:rPr>
              <a:t>  </a:t>
            </a:r>
            <a:r>
              <a:rPr lang="uk-UA" sz="2000" dirty="0" smtClean="0">
                <a:solidFill>
                  <a:schemeClr val="accent5">
                    <a:lumMod val="50000"/>
                  </a:schemeClr>
                </a:solidFill>
              </a:rPr>
              <a:t>молоко</a:t>
            </a:r>
            <a:r>
              <a:rPr lang="uk-UA" sz="2000" dirty="0" smtClean="0">
                <a:solidFill>
                  <a:srgbClr val="00B050"/>
                </a:solidFill>
              </a:rPr>
              <a:t> </a:t>
            </a:r>
          </a:p>
          <a:p>
            <a:r>
              <a:rPr lang="ru-RU" sz="2000" dirty="0">
                <a:solidFill>
                  <a:srgbClr val="FF0000"/>
                </a:solidFill>
              </a:rPr>
              <a:t>▲</a:t>
            </a:r>
            <a:r>
              <a:rPr lang="uk-UA" sz="2000" dirty="0" smtClean="0">
                <a:solidFill>
                  <a:srgbClr val="00B050"/>
                </a:solidFill>
              </a:rPr>
              <a:t>   </a:t>
            </a:r>
            <a:r>
              <a:rPr lang="uk-UA" sz="2000" dirty="0" smtClean="0">
                <a:solidFill>
                  <a:srgbClr val="FF0000"/>
                </a:solidFill>
              </a:rPr>
              <a:t>3,0%  </a:t>
            </a:r>
            <a:r>
              <a:rPr lang="uk-UA" sz="2000" dirty="0" smtClean="0">
                <a:solidFill>
                  <a:schemeClr val="accent5">
                    <a:lumMod val="50000"/>
                  </a:schemeClr>
                </a:solidFill>
              </a:rPr>
              <a:t>яйця</a:t>
            </a:r>
          </a:p>
          <a:p>
            <a:r>
              <a:rPr lang="ru-RU" sz="2000" dirty="0">
                <a:solidFill>
                  <a:srgbClr val="FF0000"/>
                </a:solidFill>
              </a:rPr>
              <a:t>▲</a:t>
            </a:r>
            <a:r>
              <a:rPr lang="ru-RU" sz="2000" dirty="0">
                <a:solidFill>
                  <a:srgbClr val="00B050"/>
                </a:solidFill>
              </a:rPr>
              <a:t>   </a:t>
            </a:r>
            <a:r>
              <a:rPr lang="ru-RU" sz="2000" dirty="0">
                <a:solidFill>
                  <a:srgbClr val="FF0000"/>
                </a:solidFill>
              </a:rPr>
              <a:t>3,4</a:t>
            </a:r>
            <a:r>
              <a:rPr lang="uk-UA" sz="2000" dirty="0">
                <a:solidFill>
                  <a:srgbClr val="FF0000"/>
                </a:solidFill>
              </a:rPr>
              <a:t>%</a:t>
            </a:r>
            <a:r>
              <a:rPr lang="uk-UA" sz="2000" dirty="0">
                <a:solidFill>
                  <a:srgbClr val="00B050"/>
                </a:solidFill>
              </a:rPr>
              <a:t>  </a:t>
            </a:r>
            <a:r>
              <a:rPr lang="uk-UA" sz="2000" dirty="0" smtClean="0">
                <a:solidFill>
                  <a:srgbClr val="002060"/>
                </a:solidFill>
              </a:rPr>
              <a:t>олія</a:t>
            </a:r>
            <a:endParaRPr lang="uk-UA" sz="2000" dirty="0">
              <a:solidFill>
                <a:srgbClr val="002060"/>
              </a:solidFill>
            </a:endParaRPr>
          </a:p>
          <a:p>
            <a:pPr>
              <a:buClr>
                <a:srgbClr val="00B050"/>
              </a:buClr>
            </a:pPr>
            <a:r>
              <a:rPr lang="ru-RU" sz="2000" dirty="0">
                <a:solidFill>
                  <a:srgbClr val="FF0000"/>
                </a:solidFill>
              </a:rPr>
              <a:t>▲ </a:t>
            </a:r>
            <a:r>
              <a:rPr lang="uk-UA" sz="2000" dirty="0">
                <a:solidFill>
                  <a:srgbClr val="00B050"/>
                </a:solidFill>
              </a:rPr>
              <a:t>  </a:t>
            </a:r>
            <a:r>
              <a:rPr lang="uk-UA" sz="2000" dirty="0">
                <a:solidFill>
                  <a:srgbClr val="FF0000"/>
                </a:solidFill>
              </a:rPr>
              <a:t>3,2%  </a:t>
            </a:r>
            <a:r>
              <a:rPr lang="uk-UA" sz="2000" dirty="0" smtClean="0">
                <a:solidFill>
                  <a:srgbClr val="002060"/>
                </a:solidFill>
              </a:rPr>
              <a:t>овочі</a:t>
            </a:r>
            <a:endParaRPr lang="uk-UA" sz="2000" dirty="0">
              <a:solidFill>
                <a:srgbClr val="002060"/>
              </a:solidFill>
            </a:endParaRPr>
          </a:p>
          <a:p>
            <a:r>
              <a:rPr lang="ru-RU" sz="2000" dirty="0" smtClean="0">
                <a:solidFill>
                  <a:srgbClr val="FF0000"/>
                </a:solidFill>
              </a:rPr>
              <a:t>▲</a:t>
            </a:r>
            <a:r>
              <a:rPr lang="ru-RU" sz="2000" dirty="0" smtClean="0">
                <a:solidFill>
                  <a:srgbClr val="00B050"/>
                </a:solidFill>
              </a:rPr>
              <a:t>  </a:t>
            </a:r>
            <a:r>
              <a:rPr lang="uk-UA" sz="2000" dirty="0" smtClean="0">
                <a:solidFill>
                  <a:srgbClr val="00B050"/>
                </a:solidFill>
              </a:rPr>
              <a:t> </a:t>
            </a:r>
            <a:r>
              <a:rPr lang="uk-UA" sz="2000" dirty="0" smtClean="0">
                <a:solidFill>
                  <a:srgbClr val="FF0000"/>
                </a:solidFill>
              </a:rPr>
              <a:t>0,8%</a:t>
            </a:r>
            <a:r>
              <a:rPr lang="uk-UA" sz="2000" dirty="0" smtClean="0">
                <a:solidFill>
                  <a:srgbClr val="00B050"/>
                </a:solidFill>
              </a:rPr>
              <a:t>  </a:t>
            </a:r>
            <a:r>
              <a:rPr lang="uk-UA" sz="2000" dirty="0" smtClean="0">
                <a:solidFill>
                  <a:srgbClr val="002060"/>
                </a:solidFill>
              </a:rPr>
              <a:t>побутова техніка</a:t>
            </a:r>
            <a:endParaRPr lang="uk-UA" sz="2000" dirty="0" smtClean="0">
              <a:solidFill>
                <a:srgbClr val="00B050"/>
              </a:solidFill>
            </a:endParaRPr>
          </a:p>
          <a:p>
            <a:r>
              <a:rPr lang="ru-RU" sz="2000" dirty="0" smtClean="0">
                <a:solidFill>
                  <a:srgbClr val="FF0000"/>
                </a:solidFill>
              </a:rPr>
              <a:t>▲</a:t>
            </a:r>
            <a:r>
              <a:rPr lang="ru-RU" sz="2000" dirty="0" smtClean="0"/>
              <a:t>   </a:t>
            </a:r>
            <a:r>
              <a:rPr lang="ru-RU" sz="2000" dirty="0">
                <a:solidFill>
                  <a:srgbClr val="FF0000"/>
                </a:solidFill>
              </a:rPr>
              <a:t>0</a:t>
            </a:r>
            <a:r>
              <a:rPr lang="ru-RU" sz="2000" dirty="0" smtClean="0">
                <a:solidFill>
                  <a:srgbClr val="FF0000"/>
                </a:solidFill>
              </a:rPr>
              <a:t>,0</a:t>
            </a:r>
            <a:r>
              <a:rPr lang="uk-UA" sz="2000" dirty="0" smtClean="0">
                <a:solidFill>
                  <a:srgbClr val="FF0000"/>
                </a:solidFill>
              </a:rPr>
              <a:t>%</a:t>
            </a:r>
            <a:r>
              <a:rPr lang="uk-UA" sz="2000" dirty="0" smtClean="0">
                <a:solidFill>
                  <a:srgbClr val="00B050"/>
                </a:solidFill>
              </a:rPr>
              <a:t>  </a:t>
            </a:r>
            <a:r>
              <a:rPr lang="uk-UA" sz="2000" dirty="0" smtClean="0">
                <a:solidFill>
                  <a:srgbClr val="002060"/>
                </a:solidFill>
              </a:rPr>
              <a:t>паливо </a:t>
            </a:r>
            <a:r>
              <a:rPr lang="uk-UA" sz="2000" dirty="0">
                <a:solidFill>
                  <a:srgbClr val="002060"/>
                </a:solidFill>
              </a:rPr>
              <a:t>та мастила</a:t>
            </a:r>
          </a:p>
          <a:p>
            <a:endParaRPr lang="uk-UA" sz="2000" dirty="0" smtClean="0">
              <a:solidFill>
                <a:srgbClr val="002060"/>
              </a:solidFill>
            </a:endParaRPr>
          </a:p>
          <a:p>
            <a:endParaRPr lang="uk-UA" sz="2000" dirty="0">
              <a:solidFill>
                <a:srgbClr val="002060"/>
              </a:solidFill>
            </a:endParaRPr>
          </a:p>
          <a:p>
            <a:endParaRPr lang="uk-UA" sz="2000" dirty="0" smtClean="0">
              <a:solidFill>
                <a:srgbClr val="002060"/>
              </a:solidFill>
            </a:endParaRPr>
          </a:p>
          <a:p>
            <a:r>
              <a:rPr lang="ru-RU" sz="2000" dirty="0" smtClean="0">
                <a:solidFill>
                  <a:srgbClr val="FF0000"/>
                </a:solidFill>
              </a:rPr>
              <a:t> 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371771" y="1073613"/>
            <a:ext cx="400594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ЗМІНИ СПОЖИВЧИХ ЦІН НА ХЛІБ 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% ДО ПОПЕРЕДНЬОГО МІСЯЦЯ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7739708"/>
              </p:ext>
            </p:extLst>
          </p:nvPr>
        </p:nvGraphicFramePr>
        <p:xfrm>
          <a:off x="5642057" y="1704442"/>
          <a:ext cx="5765641" cy="20968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4" name="Діаграма" r:id="rId5" imgW="5648257" imgH="2057400" progId="MSGraph.Chart.8">
                  <p:embed/>
                </p:oleObj>
              </mc:Choice>
              <mc:Fallback>
                <p:oleObj name="Діаграма" r:id="rId5" imgW="5648257" imgH="2057400" progId="MSGraph.Chart.8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2057" y="1704442"/>
                        <a:ext cx="5765641" cy="20968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371771" y="3801323"/>
            <a:ext cx="400594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ЗМІНИ СПОЖИВЧИХ ЦІН НА МОЛОКО 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% ДО ПОПЕРЕДНЬОГО МІСЯЦЯ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0800648"/>
              </p:ext>
            </p:extLst>
          </p:nvPr>
        </p:nvGraphicFramePr>
        <p:xfrm>
          <a:off x="5642057" y="4650058"/>
          <a:ext cx="6051283" cy="2202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5" name="Діаграма" r:id="rId7" imgW="5648257" imgH="2057400" progId="MSGraph.Chart.8">
                  <p:embed/>
                </p:oleObj>
              </mc:Choice>
              <mc:Fallback>
                <p:oleObj name="Діаграма" r:id="rId7" imgW="5648257" imgH="2057400" progId="MSGraph.Chart.8">
                  <p:embed/>
                  <p:pic>
                    <p:nvPicPr>
                      <p:cNvPr id="0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2057" y="4650058"/>
                        <a:ext cx="6051283" cy="22024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кутник 14"/>
          <p:cNvSpPr/>
          <p:nvPr/>
        </p:nvSpPr>
        <p:spPr>
          <a:xfrm>
            <a:off x="4849090" y="134982"/>
            <a:ext cx="74300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Головне управління статистики у Київській області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7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7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00800" y="1094409"/>
            <a:ext cx="57912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ЗМІНИ СПОЖИВЧИХ ЦІН НА 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ЯЙЦЯ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% ДО ПОПЕРЕДНЬОГО МІСЯЦЯ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960337"/>
              </p:ext>
            </p:extLst>
          </p:nvPr>
        </p:nvGraphicFramePr>
        <p:xfrm>
          <a:off x="15996" y="1714620"/>
          <a:ext cx="6251575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0" name="Діаграма" r:id="rId5" imgW="5648257" imgH="2133690" progId="MSGraph.Chart.8">
                  <p:embed/>
                </p:oleObj>
              </mc:Choice>
              <mc:Fallback>
                <p:oleObj name="Діаграма" r:id="rId5" imgW="5648257" imgH="2133690" progId="MSGraph.Chart.8">
                  <p:embed/>
                  <p:pic>
                    <p:nvPicPr>
                      <p:cNvPr id="0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96" y="1714620"/>
                        <a:ext cx="6251575" cy="236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97543" y="1094409"/>
            <a:ext cx="57912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ЗМІНИ СПОЖИВЧИХ ЦІН НА М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ЯСО ТА М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ЯСОПРОДУКТИ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% ДО ПОПЕРЕДНЬОГО МІСЯЦЯ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3487033"/>
              </p:ext>
            </p:extLst>
          </p:nvPr>
        </p:nvGraphicFramePr>
        <p:xfrm>
          <a:off x="212845" y="4597400"/>
          <a:ext cx="5857875" cy="226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1" name="Діаграма" r:id="rId7" imgW="5648257" imgH="2181135" progId="MSGraph.Chart.8">
                  <p:embed/>
                </p:oleObj>
              </mc:Choice>
              <mc:Fallback>
                <p:oleObj name="Діаграма" r:id="rId7" imgW="5648257" imgH="2181135" progId="MSGraph.Chart.8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845" y="4597400"/>
                        <a:ext cx="5857875" cy="226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400800" y="3887181"/>
            <a:ext cx="57912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ЗМІНИ СПОЖИВЧИХ ЦІН НА 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ОВОЧІ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% ДО ПОПЕРЕДНЬОГО МІСЯЦЯ</a:t>
            </a: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4108200"/>
              </p:ext>
            </p:extLst>
          </p:nvPr>
        </p:nvGraphicFramePr>
        <p:xfrm>
          <a:off x="6234113" y="1773238"/>
          <a:ext cx="5856287" cy="2262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2" name="Діаграма" r:id="rId9" imgW="5648257" imgH="2181135" progId="MSGraph.Chart.8">
                  <p:embed/>
                </p:oleObj>
              </mc:Choice>
              <mc:Fallback>
                <p:oleObj name="Діаграма" r:id="rId9" imgW="5648257" imgH="2181135" progId="MSGraph.Chart.8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4113" y="1773238"/>
                        <a:ext cx="5856287" cy="2262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442686" y="3887181"/>
            <a:ext cx="57912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ЗМІНИ СПОЖИВЧИХ ЦІН НА 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ОЛІЮ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% ДО ПОПЕРЕДНЬОГО МІСЯЦЯ</a:t>
            </a: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9346385"/>
              </p:ext>
            </p:extLst>
          </p:nvPr>
        </p:nvGraphicFramePr>
        <p:xfrm>
          <a:off x="6234113" y="4597400"/>
          <a:ext cx="5856287" cy="226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3" name="Діаграма" r:id="rId11" imgW="5648257" imgH="2181135" progId="MSGraph.Chart.8">
                  <p:embed/>
                </p:oleObj>
              </mc:Choice>
              <mc:Fallback>
                <p:oleObj name="Діаграма" r:id="rId11" imgW="5648257" imgH="2181135" progId="MSGraph.Chart.8">
                  <p:embed/>
                  <p:pic>
                    <p:nvPicPr>
                      <p:cNvPr id="0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4113" y="4597400"/>
                        <a:ext cx="5856287" cy="226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кутник 14"/>
          <p:cNvSpPr/>
          <p:nvPr/>
        </p:nvSpPr>
        <p:spPr>
          <a:xfrm>
            <a:off x="4849090" y="134982"/>
            <a:ext cx="74300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Головне управління статистики у Київській області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4880</TotalTime>
  <Words>180</Words>
  <Application>Microsoft Office PowerPoint</Application>
  <PresentationFormat>Широкий екран</PresentationFormat>
  <Paragraphs>53</Paragraphs>
  <Slides>4</Slides>
  <Notes>0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Verdana</vt:lpstr>
      <vt:lpstr>Тема Office</vt:lpstr>
      <vt:lpstr>Діаграма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User32</cp:lastModifiedBy>
  <cp:revision>305</cp:revision>
  <cp:lastPrinted>2024-07-17T19:39:42Z</cp:lastPrinted>
  <dcterms:created xsi:type="dcterms:W3CDTF">2022-01-17T11:32:38Z</dcterms:created>
  <dcterms:modified xsi:type="dcterms:W3CDTF">2024-07-23T06:47:45Z</dcterms:modified>
</cp:coreProperties>
</file>